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17374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6308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1499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9980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244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8189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9900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4830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3873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9427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4945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6FC72-253F-45A2-A63B-DAA1381EA873}" type="datetimeFigureOut">
              <a:rPr lang="es-CO" smtClean="0"/>
              <a:t>23/02/2021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0272C-2D55-40D1-A555-C17CC465F51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514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15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EC44EAE-BDB8-4429-9CC2-372165AA364F}"/>
              </a:ext>
            </a:extLst>
          </p:cNvPr>
          <p:cNvSpPr txBox="1"/>
          <p:nvPr/>
        </p:nvSpPr>
        <p:spPr>
          <a:xfrm>
            <a:off x="838200" y="58521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s-CO" sz="4400" b="0" i="0" dirty="0">
                <a:solidFill>
                  <a:schemeClr val="bg1"/>
                </a:solidFill>
                <a:effectLst/>
                <a:latin typeface="+mj-lt"/>
              </a:rPr>
              <a:t>DOI: </a:t>
            </a:r>
            <a:r>
              <a:rPr lang="pt-BR" sz="4400" dirty="0">
                <a:solidFill>
                  <a:schemeClr val="bg1"/>
                </a:solidFill>
                <a:latin typeface="+mj-lt"/>
              </a:rPr>
              <a:t>https://doi.org/10.14295/rp.v53i3.212</a:t>
            </a:r>
            <a:endParaRPr lang="es-CO" sz="4400" dirty="0">
              <a:solidFill>
                <a:schemeClr val="bg1"/>
              </a:solidFill>
              <a:latin typeface="+mj-lt"/>
            </a:endParaRPr>
          </a:p>
          <a:p>
            <a:pPr marR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400" b="0" i="0" u="none" strike="noStrike" baseline="300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68AF9CF-9132-4026-A4D2-DCB5F3A484B6}"/>
              </a:ext>
            </a:extLst>
          </p:cNvPr>
          <p:cNvSpPr txBox="1"/>
          <p:nvPr/>
        </p:nvSpPr>
        <p:spPr>
          <a:xfrm>
            <a:off x="8046719" y="2875280"/>
            <a:ext cx="3602735" cy="1005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R="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i="0" u="none" strike="noStrike" baseline="30000" dirty="0"/>
              <a:t>Como </a:t>
            </a:r>
            <a:r>
              <a:rPr lang="en-US" sz="2200" b="1" i="0" u="none" strike="noStrike" baseline="30000" dirty="0" err="1"/>
              <a:t>Citar</a:t>
            </a:r>
            <a:r>
              <a:rPr lang="en-US" sz="2200" b="1" i="0" u="none" strike="noStrike" baseline="30000" dirty="0"/>
              <a:t>:</a:t>
            </a:r>
            <a:r>
              <a:rPr lang="en-US" sz="2200" b="0" i="0" u="none" strike="noStrike" baseline="30000" dirty="0"/>
              <a:t> </a:t>
            </a:r>
            <a:r>
              <a:rPr lang="es-CO" sz="2200" baseline="30000" dirty="0" err="1"/>
              <a:t>Marin</a:t>
            </a:r>
            <a:r>
              <a:rPr lang="es-CO" sz="2200" baseline="30000" dirty="0"/>
              <a:t> </a:t>
            </a:r>
            <a:r>
              <a:rPr lang="es-CO" sz="2200" baseline="30000" dirty="0" err="1"/>
              <a:t>Gomez</a:t>
            </a:r>
            <a:r>
              <a:rPr lang="es-CO" sz="2200" baseline="30000" dirty="0"/>
              <a:t> L. Enfisema lobar </a:t>
            </a:r>
            <a:r>
              <a:rPr lang="es-CO" sz="2200" baseline="30000" dirty="0" err="1"/>
              <a:t>congenito</a:t>
            </a:r>
            <a:r>
              <a:rPr lang="es-CO" sz="2200" baseline="30000" dirty="0"/>
              <a:t>, reporte de caso. </a:t>
            </a:r>
            <a:r>
              <a:rPr lang="es-CO" sz="2200" baseline="30000" dirty="0" err="1"/>
              <a:t>Pediatr</a:t>
            </a:r>
            <a:r>
              <a:rPr lang="es-CO" sz="2200" baseline="30000" dirty="0"/>
              <a:t>. 2020;53(3):107-110.</a:t>
            </a:r>
            <a:r>
              <a:rPr lang="en-US" sz="2200" baseline="30000" dirty="0"/>
              <a:t> </a:t>
            </a:r>
          </a:p>
        </p:txBody>
      </p:sp>
      <p:pic>
        <p:nvPicPr>
          <p:cNvPr id="4" name="Imagen 3" descr="Imagen que contiene radiografía, hombre, animal, viendo&#10;&#10;Descripción generada automáticamente">
            <a:extLst>
              <a:ext uri="{FF2B5EF4-FFF2-40B4-BE49-F238E27FC236}">
                <a16:creationId xmlns:a16="http://schemas.microsoft.com/office/drawing/2014/main" id="{8667355A-01DA-4DC9-91CC-5983396CDB9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2386584"/>
            <a:ext cx="5135304" cy="3803002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725453E1-85FD-4725-9709-C41F85D45ED0}"/>
              </a:ext>
            </a:extLst>
          </p:cNvPr>
          <p:cNvSpPr txBox="1"/>
          <p:nvPr/>
        </p:nvSpPr>
        <p:spPr>
          <a:xfrm>
            <a:off x="838200" y="6272784"/>
            <a:ext cx="5135304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500" b="1" i="0" u="none" strike="noStrike" baseline="0" dirty="0">
                <a:latin typeface="+mj-lt"/>
              </a:rPr>
              <a:t>Figura 1.</a:t>
            </a:r>
            <a:r>
              <a:rPr lang="es-CO" sz="1500" b="0" i="0" u="none" strike="noStrike" baseline="0" dirty="0">
                <a:latin typeface="+mj-lt"/>
              </a:rPr>
              <a:t> Radiografía de tórax inicial.</a:t>
            </a:r>
            <a:endParaRPr lang="es-CO" sz="15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99186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15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EC44EAE-BDB8-4429-9CC2-372165AA364F}"/>
              </a:ext>
            </a:extLst>
          </p:cNvPr>
          <p:cNvSpPr txBox="1"/>
          <p:nvPr/>
        </p:nvSpPr>
        <p:spPr>
          <a:xfrm>
            <a:off x="838200" y="58521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s-CO" sz="4400" b="0" i="0" dirty="0">
                <a:solidFill>
                  <a:schemeClr val="bg1"/>
                </a:solidFill>
                <a:effectLst/>
                <a:latin typeface="+mj-lt"/>
              </a:rPr>
              <a:t>DOI: </a:t>
            </a:r>
            <a:r>
              <a:rPr lang="pt-BR" sz="4400" dirty="0">
                <a:solidFill>
                  <a:schemeClr val="bg1"/>
                </a:solidFill>
                <a:latin typeface="+mj-lt"/>
              </a:rPr>
              <a:t>https://doi.org/10.14295/rp.v53i3.212</a:t>
            </a:r>
            <a:endParaRPr lang="es-CO" sz="4400" dirty="0">
              <a:solidFill>
                <a:schemeClr val="bg1"/>
              </a:solidFill>
              <a:latin typeface="+mj-lt"/>
            </a:endParaRPr>
          </a:p>
          <a:p>
            <a:pPr marR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400" b="0" i="0" u="none" strike="noStrike" baseline="300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68AF9CF-9132-4026-A4D2-DCB5F3A484B6}"/>
              </a:ext>
            </a:extLst>
          </p:cNvPr>
          <p:cNvSpPr txBox="1"/>
          <p:nvPr/>
        </p:nvSpPr>
        <p:spPr>
          <a:xfrm>
            <a:off x="8046719" y="2875280"/>
            <a:ext cx="3602735" cy="1005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R="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i="0" u="none" strike="noStrike" baseline="30000" dirty="0"/>
              <a:t>Como </a:t>
            </a:r>
            <a:r>
              <a:rPr lang="en-US" sz="2200" b="1" i="0" u="none" strike="noStrike" baseline="30000" dirty="0" err="1"/>
              <a:t>Citar</a:t>
            </a:r>
            <a:r>
              <a:rPr lang="en-US" sz="2200" b="1" i="0" u="none" strike="noStrike" baseline="30000" dirty="0"/>
              <a:t>:</a:t>
            </a:r>
            <a:r>
              <a:rPr lang="en-US" sz="2200" b="0" i="0" u="none" strike="noStrike" baseline="30000" dirty="0"/>
              <a:t> </a:t>
            </a:r>
            <a:r>
              <a:rPr lang="es-CO" sz="2200" baseline="30000" dirty="0" err="1"/>
              <a:t>Marin</a:t>
            </a:r>
            <a:r>
              <a:rPr lang="es-CO" sz="2200" baseline="30000" dirty="0"/>
              <a:t> </a:t>
            </a:r>
            <a:r>
              <a:rPr lang="es-CO" sz="2200" baseline="30000" dirty="0" err="1"/>
              <a:t>Gomez</a:t>
            </a:r>
            <a:r>
              <a:rPr lang="es-CO" sz="2200" baseline="30000" dirty="0"/>
              <a:t> L. Enfisema lobar </a:t>
            </a:r>
            <a:r>
              <a:rPr lang="es-CO" sz="2200" baseline="30000" dirty="0" err="1"/>
              <a:t>congenito</a:t>
            </a:r>
            <a:r>
              <a:rPr lang="es-CO" sz="2200" baseline="30000" dirty="0"/>
              <a:t>, reporte de caso. </a:t>
            </a:r>
            <a:r>
              <a:rPr lang="es-CO" sz="2200" baseline="30000" dirty="0" err="1"/>
              <a:t>Pediatr</a:t>
            </a:r>
            <a:r>
              <a:rPr lang="es-CO" sz="2200" baseline="30000" dirty="0"/>
              <a:t>. 2020;53(3):107-110.</a:t>
            </a:r>
            <a:r>
              <a:rPr lang="en-US" sz="2200" baseline="30000" dirty="0"/>
              <a:t>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0CF4F76-F172-4BFE-A6FF-5503F632F58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546" y="2875280"/>
            <a:ext cx="6199632" cy="2825496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4546FD04-8A25-4F6E-BF3D-5B0DF1847E73}"/>
              </a:ext>
            </a:extLst>
          </p:cNvPr>
          <p:cNvSpPr txBox="1"/>
          <p:nvPr/>
        </p:nvSpPr>
        <p:spPr>
          <a:xfrm>
            <a:off x="462116" y="5801465"/>
            <a:ext cx="6096000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500" b="1" i="0" u="none" strike="noStrike" baseline="0" dirty="0">
                <a:latin typeface="+mj-lt"/>
              </a:rPr>
              <a:t>Figura 2.</a:t>
            </a:r>
            <a:r>
              <a:rPr lang="es-CO" sz="1500" b="0" i="0" u="none" strike="noStrike" baseline="0" dirty="0">
                <a:latin typeface="+mj-lt"/>
              </a:rPr>
              <a:t> TACAR preoperatorio.</a:t>
            </a:r>
            <a:endParaRPr lang="es-CO" sz="15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35830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15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EC44EAE-BDB8-4429-9CC2-372165AA364F}"/>
              </a:ext>
            </a:extLst>
          </p:cNvPr>
          <p:cNvSpPr txBox="1"/>
          <p:nvPr/>
        </p:nvSpPr>
        <p:spPr>
          <a:xfrm>
            <a:off x="838200" y="58521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s-CO" sz="4400" b="0" i="0" dirty="0">
                <a:solidFill>
                  <a:schemeClr val="bg1"/>
                </a:solidFill>
                <a:effectLst/>
                <a:latin typeface="+mj-lt"/>
              </a:rPr>
              <a:t>DOI: </a:t>
            </a:r>
            <a:r>
              <a:rPr lang="pt-BR" sz="4400" dirty="0">
                <a:solidFill>
                  <a:schemeClr val="bg1"/>
                </a:solidFill>
                <a:latin typeface="+mj-lt"/>
              </a:rPr>
              <a:t>https://doi.org/10.14295/rp.v53i3.212</a:t>
            </a:r>
            <a:endParaRPr lang="es-CO" sz="4400" dirty="0">
              <a:solidFill>
                <a:schemeClr val="bg1"/>
              </a:solidFill>
              <a:latin typeface="+mj-lt"/>
            </a:endParaRPr>
          </a:p>
          <a:p>
            <a:pPr marR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400" b="0" i="0" u="none" strike="noStrike" baseline="300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768AF9CF-9132-4026-A4D2-DCB5F3A484B6}"/>
              </a:ext>
            </a:extLst>
          </p:cNvPr>
          <p:cNvSpPr txBox="1"/>
          <p:nvPr/>
        </p:nvSpPr>
        <p:spPr>
          <a:xfrm>
            <a:off x="8046719" y="2875280"/>
            <a:ext cx="3602735" cy="1005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R="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i="0" u="none" strike="noStrike" baseline="30000" dirty="0"/>
              <a:t>Como </a:t>
            </a:r>
            <a:r>
              <a:rPr lang="en-US" sz="2200" b="1" i="0" u="none" strike="noStrike" baseline="30000" dirty="0" err="1"/>
              <a:t>Citar</a:t>
            </a:r>
            <a:r>
              <a:rPr lang="en-US" sz="2200" b="1" i="0" u="none" strike="noStrike" baseline="30000" dirty="0"/>
              <a:t>:</a:t>
            </a:r>
            <a:r>
              <a:rPr lang="en-US" sz="2200" b="0" i="0" u="none" strike="noStrike" baseline="30000" dirty="0"/>
              <a:t> </a:t>
            </a:r>
            <a:r>
              <a:rPr lang="es-CO" sz="2200" baseline="30000" dirty="0" err="1"/>
              <a:t>Marin</a:t>
            </a:r>
            <a:r>
              <a:rPr lang="es-CO" sz="2200" baseline="30000" dirty="0"/>
              <a:t> </a:t>
            </a:r>
            <a:r>
              <a:rPr lang="es-CO" sz="2200" baseline="30000" dirty="0" err="1"/>
              <a:t>Gomez</a:t>
            </a:r>
            <a:r>
              <a:rPr lang="es-CO" sz="2200" baseline="30000" dirty="0"/>
              <a:t> L. Enfisema lobar </a:t>
            </a:r>
            <a:r>
              <a:rPr lang="es-CO" sz="2200" baseline="30000" dirty="0" err="1"/>
              <a:t>congenito</a:t>
            </a:r>
            <a:r>
              <a:rPr lang="es-CO" sz="2200" baseline="30000" dirty="0"/>
              <a:t>, reporte de caso. </a:t>
            </a:r>
            <a:r>
              <a:rPr lang="es-CO" sz="2200" baseline="30000" dirty="0" err="1"/>
              <a:t>Pediatr</a:t>
            </a:r>
            <a:r>
              <a:rPr lang="es-CO" sz="2200" baseline="30000" dirty="0"/>
              <a:t>. 2020;53(3):107-110.</a:t>
            </a:r>
            <a:r>
              <a:rPr lang="en-US" sz="2200" baseline="30000" dirty="0"/>
              <a:t>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3C55C33-9979-4ACB-9B06-952DCC2648F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546" y="2386584"/>
            <a:ext cx="5627938" cy="3953256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30864112-6032-46E6-BD63-845DD72B8EAB}"/>
              </a:ext>
            </a:extLst>
          </p:cNvPr>
          <p:cNvSpPr txBox="1"/>
          <p:nvPr/>
        </p:nvSpPr>
        <p:spPr>
          <a:xfrm>
            <a:off x="493386" y="6325863"/>
            <a:ext cx="6096000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500" b="1" dirty="0">
                <a:latin typeface="+mj-lt"/>
              </a:rPr>
              <a:t>Figura 3.</a:t>
            </a:r>
            <a:r>
              <a:rPr lang="es-MX" sz="1500" dirty="0">
                <a:latin typeface="+mj-lt"/>
              </a:rPr>
              <a:t> Radiografía de tórax postoperatorio.</a:t>
            </a:r>
            <a:endParaRPr lang="es-CO" sz="15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78142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124</Words>
  <Application>Microsoft Office PowerPoint</Application>
  <PresentationFormat>Panorámica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Diony Pulido</dc:creator>
  <cp:lastModifiedBy>Diony Pulido</cp:lastModifiedBy>
  <cp:revision>7</cp:revision>
  <dcterms:created xsi:type="dcterms:W3CDTF">2020-12-09T02:09:12Z</dcterms:created>
  <dcterms:modified xsi:type="dcterms:W3CDTF">2021-02-23T19:09:17Z</dcterms:modified>
</cp:coreProperties>
</file>